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6" r:id="rId1"/>
  </p:sldMasterIdLst>
  <p:sldIdLst>
    <p:sldId id="256" r:id="rId2"/>
    <p:sldId id="274" r:id="rId3"/>
    <p:sldId id="257" r:id="rId4"/>
    <p:sldId id="258" r:id="rId5"/>
    <p:sldId id="261" r:id="rId6"/>
    <p:sldId id="262" r:id="rId7"/>
    <p:sldId id="263" r:id="rId8"/>
    <p:sldId id="265" r:id="rId9"/>
    <p:sldId id="266" r:id="rId10"/>
    <p:sldId id="259" r:id="rId11"/>
    <p:sldId id="260" r:id="rId12"/>
    <p:sldId id="270" r:id="rId13"/>
    <p:sldId id="269" r:id="rId14"/>
    <p:sldId id="268" r:id="rId15"/>
    <p:sldId id="267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30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etro\Downloads\mesuretotem%20(Enregistr&#233;%20automatiquement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Feuil1!$I$14</c:f>
              <c:strCache>
                <c:ptCount val="1"/>
                <c:pt idx="0">
                  <c:v>Texte*</c:v>
                </c:pt>
              </c:strCache>
            </c:strRef>
          </c:tx>
          <c:xVal>
            <c:numRef>
              <c:f>Feuil1!$H$15:$H$19</c:f>
              <c:numCache>
                <c:formatCode>General</c:formatCode>
                <c:ptCount val="5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50</c:v>
                </c:pt>
                <c:pt idx="4">
                  <c:v>100</c:v>
                </c:pt>
              </c:numCache>
            </c:numRef>
          </c:xVal>
          <c:yVal>
            <c:numRef>
              <c:f>Feuil1!$I$26:$I$30</c:f>
              <c:numCache>
                <c:formatCode>General</c:formatCode>
                <c:ptCount val="5"/>
                <c:pt idx="0">
                  <c:v>31</c:v>
                </c:pt>
                <c:pt idx="1">
                  <c:v>52</c:v>
                </c:pt>
                <c:pt idx="2">
                  <c:v>75</c:v>
                </c:pt>
                <c:pt idx="3">
                  <c:v>187</c:v>
                </c:pt>
                <c:pt idx="4">
                  <c:v>380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B36-48DE-A472-788FA2CC1459}"/>
            </c:ext>
          </c:extLst>
        </c:ser>
        <c:ser>
          <c:idx val="1"/>
          <c:order val="1"/>
          <c:tx>
            <c:strRef>
              <c:f>Feuil1!$J$14</c:f>
              <c:strCache>
                <c:ptCount val="1"/>
                <c:pt idx="0">
                  <c:v>Nyan</c:v>
                </c:pt>
              </c:strCache>
            </c:strRef>
          </c:tx>
          <c:xVal>
            <c:numRef>
              <c:f>Feuil1!$H$15:$H$19</c:f>
              <c:numCache>
                <c:formatCode>General</c:formatCode>
                <c:ptCount val="5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50</c:v>
                </c:pt>
                <c:pt idx="4">
                  <c:v>100</c:v>
                </c:pt>
              </c:numCache>
            </c:numRef>
          </c:xVal>
          <c:yVal>
            <c:numRef>
              <c:f>Feuil1!$J$26:$J$30</c:f>
              <c:numCache>
                <c:formatCode>General</c:formatCode>
                <c:ptCount val="5"/>
                <c:pt idx="0">
                  <c:v>72</c:v>
                </c:pt>
                <c:pt idx="1">
                  <c:v>157</c:v>
                </c:pt>
                <c:pt idx="2">
                  <c:v>322</c:v>
                </c:pt>
                <c:pt idx="3">
                  <c:v>815</c:v>
                </c:pt>
                <c:pt idx="4">
                  <c:v>1664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9B36-48DE-A472-788FA2CC1459}"/>
            </c:ext>
          </c:extLst>
        </c:ser>
        <c:ser>
          <c:idx val="2"/>
          <c:order val="2"/>
          <c:tx>
            <c:strRef>
              <c:f>Feuil1!$K$14</c:f>
              <c:strCache>
                <c:ptCount val="1"/>
                <c:pt idx="0">
                  <c:v>Full rouge </c:v>
                </c:pt>
              </c:strCache>
            </c:strRef>
          </c:tx>
          <c:xVal>
            <c:numRef>
              <c:f>Feuil1!$H$15:$H$19</c:f>
              <c:numCache>
                <c:formatCode>General</c:formatCode>
                <c:ptCount val="5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50</c:v>
                </c:pt>
                <c:pt idx="4">
                  <c:v>100</c:v>
                </c:pt>
              </c:numCache>
            </c:numRef>
          </c:xVal>
          <c:yVal>
            <c:numRef>
              <c:f>Feuil1!$K$26:$K$30</c:f>
              <c:numCache>
                <c:formatCode>General</c:formatCode>
                <c:ptCount val="5"/>
                <c:pt idx="0">
                  <c:v>120</c:v>
                </c:pt>
                <c:pt idx="1">
                  <c:v>250</c:v>
                </c:pt>
                <c:pt idx="2">
                  <c:v>515</c:v>
                </c:pt>
                <c:pt idx="3">
                  <c:v>1311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9B36-48DE-A472-788FA2CC1459}"/>
            </c:ext>
          </c:extLst>
        </c:ser>
        <c:ser>
          <c:idx val="3"/>
          <c:order val="3"/>
          <c:tx>
            <c:strRef>
              <c:f>Feuil1!$L$14</c:f>
              <c:strCache>
                <c:ptCount val="1"/>
                <c:pt idx="0">
                  <c:v>Full Vert</c:v>
                </c:pt>
              </c:strCache>
            </c:strRef>
          </c:tx>
          <c:xVal>
            <c:numRef>
              <c:f>Feuil1!$H$15:$H$19</c:f>
              <c:numCache>
                <c:formatCode>General</c:formatCode>
                <c:ptCount val="5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50</c:v>
                </c:pt>
                <c:pt idx="4">
                  <c:v>100</c:v>
                </c:pt>
              </c:numCache>
            </c:numRef>
          </c:xVal>
          <c:yVal>
            <c:numRef>
              <c:f>Feuil1!$L$26:$L$30</c:f>
              <c:numCache>
                <c:formatCode>General</c:formatCode>
                <c:ptCount val="5"/>
                <c:pt idx="0">
                  <c:v>120</c:v>
                </c:pt>
                <c:pt idx="1">
                  <c:v>250</c:v>
                </c:pt>
                <c:pt idx="2">
                  <c:v>515</c:v>
                </c:pt>
                <c:pt idx="3">
                  <c:v>1311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9B36-48DE-A472-788FA2CC1459}"/>
            </c:ext>
          </c:extLst>
        </c:ser>
        <c:ser>
          <c:idx val="4"/>
          <c:order val="4"/>
          <c:tx>
            <c:strRef>
              <c:f>Feuil1!$M$14</c:f>
              <c:strCache>
                <c:ptCount val="1"/>
                <c:pt idx="0">
                  <c:v>Full bleu </c:v>
                </c:pt>
              </c:strCache>
            </c:strRef>
          </c:tx>
          <c:xVal>
            <c:numRef>
              <c:f>Feuil1!$H$15:$H$19</c:f>
              <c:numCache>
                <c:formatCode>General</c:formatCode>
                <c:ptCount val="5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50</c:v>
                </c:pt>
                <c:pt idx="4">
                  <c:v>100</c:v>
                </c:pt>
              </c:numCache>
            </c:numRef>
          </c:xVal>
          <c:yVal>
            <c:numRef>
              <c:f>Feuil1!$M$26:$M$30</c:f>
              <c:numCache>
                <c:formatCode>General</c:formatCode>
                <c:ptCount val="5"/>
                <c:pt idx="0">
                  <c:v>120</c:v>
                </c:pt>
                <c:pt idx="1">
                  <c:v>250</c:v>
                </c:pt>
                <c:pt idx="2">
                  <c:v>515</c:v>
                </c:pt>
                <c:pt idx="3">
                  <c:v>1311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4-9B36-48DE-A472-788FA2CC1459}"/>
            </c:ext>
          </c:extLst>
        </c:ser>
        <c:ser>
          <c:idx val="5"/>
          <c:order val="5"/>
          <c:tx>
            <c:strRef>
              <c:f>Feuil1!$N$14</c:f>
              <c:strCache>
                <c:ptCount val="1"/>
                <c:pt idx="0">
                  <c:v>Full blanc</c:v>
                </c:pt>
              </c:strCache>
            </c:strRef>
          </c:tx>
          <c:xVal>
            <c:numRef>
              <c:f>Feuil1!$H$15:$H$19</c:f>
              <c:numCache>
                <c:formatCode>General</c:formatCode>
                <c:ptCount val="5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50</c:v>
                </c:pt>
                <c:pt idx="4">
                  <c:v>100</c:v>
                </c:pt>
              </c:numCache>
            </c:numRef>
          </c:xVal>
          <c:yVal>
            <c:numRef>
              <c:f>Feuil1!$N$26:$N$30</c:f>
              <c:numCache>
                <c:formatCode>General</c:formatCode>
                <c:ptCount val="5"/>
                <c:pt idx="0">
                  <c:v>349</c:v>
                </c:pt>
                <c:pt idx="1">
                  <c:v>737</c:v>
                </c:pt>
                <c:pt idx="2">
                  <c:v>1533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9B36-48DE-A472-788FA2CC14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921984"/>
        <c:axId val="114922560"/>
      </c:scatterChart>
      <c:valAx>
        <c:axId val="1149219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14922560"/>
        <c:crosses val="autoZero"/>
        <c:crossBetween val="midCat"/>
      </c:valAx>
      <c:valAx>
        <c:axId val="11492256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14921984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836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24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2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41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26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075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65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0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26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274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209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96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9520" y="633091"/>
            <a:ext cx="11007879" cy="2987258"/>
          </a:xfrm>
        </p:spPr>
        <p:txBody>
          <a:bodyPr/>
          <a:lstStyle/>
          <a:p>
            <a:r>
              <a:rPr lang="fr-CH" dirty="0" smtClean="0"/>
              <a:t>Totem lumineux</a:t>
            </a:r>
            <a:endParaRPr lang="fr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Nicolas </a:t>
            </a:r>
            <a:r>
              <a:rPr lang="fr-CH" dirty="0" smtClean="0"/>
              <a:t>Fürst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3907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897" y="236837"/>
            <a:ext cx="11714206" cy="63843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  <a:tileRect/>
          </a:gradFill>
          <a:ln w="57150" cap="flat" cmpd="sng">
            <a:gradFill>
              <a:gsLst>
                <a:gs pos="0">
                  <a:schemeClr val="tx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tx2">
                    <a:lumMod val="75000"/>
                    <a:lumOff val="25000"/>
                  </a:schemeClr>
                </a:gs>
              </a:gsLst>
              <a:lin ang="5400000" scaled="1"/>
            </a:gra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" name="Rectangle 3"/>
          <p:cNvSpPr/>
          <p:nvPr/>
        </p:nvSpPr>
        <p:spPr>
          <a:xfrm>
            <a:off x="9662985" y="407773"/>
            <a:ext cx="2529016" cy="403654"/>
          </a:xfrm>
          <a:prstGeom prst="rect">
            <a:avLst/>
          </a:prstGeom>
          <a:scene3d>
            <a:camera prst="orthographicFront">
              <a:rot lat="0" lon="0" rev="0"/>
            </a:camera>
            <a:lightRig rig="brightRoom" dir="t"/>
          </a:scene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smtClean="0"/>
              <a:t>Affichage</a:t>
            </a:r>
            <a:endParaRPr lang="fr-CH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EE234D66-DB59-49C5-AF45-33362360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fr-CH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Matrices</a:t>
            </a:r>
            <a:endParaRPr lang="fr-CH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026" name="Picture 2" descr="C:\Users\furstni\Desktop\2ad0abcf3556a7b6044d632249d4a4d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846" y="255191"/>
            <a:ext cx="716816" cy="71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 descr="Flexible 8x32 NeoPixel RGB LED Matrix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51" b="30769"/>
          <a:stretch/>
        </p:blipFill>
        <p:spPr bwMode="auto">
          <a:xfrm>
            <a:off x="2636668" y="1880466"/>
            <a:ext cx="6681889" cy="17114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Espace réservé du contenu 7">
            <a:extLst>
              <a:ext uri="{FF2B5EF4-FFF2-40B4-BE49-F238E27FC236}">
                <a16:creationId xmlns:a16="http://schemas.microsoft.com/office/drawing/2014/main" xmlns="" id="{5662CC90-0C90-4AF3-98A0-40B48CC898A6}"/>
              </a:ext>
            </a:extLst>
          </p:cNvPr>
          <p:cNvSpPr txBox="1">
            <a:spLocks/>
          </p:cNvSpPr>
          <p:nvPr/>
        </p:nvSpPr>
        <p:spPr>
          <a:xfrm>
            <a:off x="1086018" y="3591964"/>
            <a:ext cx="10019964" cy="2119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lnSpc>
                <a:spcPct val="120000"/>
              </a:lnSpc>
              <a:buFont typeface="Corbel" pitchFamily="34" charset="0"/>
              <a:buNone/>
            </a:pPr>
            <a:r>
              <a:rPr lang="fr-CH" sz="2000" dirty="0" smtClean="0"/>
              <a:t/>
            </a:r>
            <a:br>
              <a:rPr lang="fr-CH" sz="2000" dirty="0" smtClean="0"/>
            </a:br>
            <a:r>
              <a:rPr lang="fr-CH" sz="2000" dirty="0" smtClean="0"/>
              <a:t>Deux matrices de 256 </a:t>
            </a:r>
            <a:r>
              <a:rPr lang="fr-CH" sz="2000" dirty="0" err="1" smtClean="0"/>
              <a:t>LEDs</a:t>
            </a:r>
            <a:r>
              <a:rPr lang="fr-CH" sz="2000" dirty="0" smtClean="0"/>
              <a:t> RGB.</a:t>
            </a:r>
          </a:p>
          <a:p>
            <a:pPr marL="45720" indent="0" algn="ctr">
              <a:lnSpc>
                <a:spcPct val="120000"/>
              </a:lnSpc>
              <a:buFont typeface="Corbel" pitchFamily="34" charset="0"/>
              <a:buNone/>
            </a:pPr>
            <a:r>
              <a:rPr lang="fr-CH" sz="2000" dirty="0" smtClean="0"/>
              <a:t>512 </a:t>
            </a:r>
            <a:r>
              <a:rPr lang="fr-CH" sz="2000" dirty="0" err="1" smtClean="0"/>
              <a:t>LEDs</a:t>
            </a:r>
            <a:r>
              <a:rPr lang="fr-CH" sz="2000" dirty="0" smtClean="0"/>
              <a:t> au total, 64 colonnes de 8 </a:t>
            </a:r>
            <a:r>
              <a:rPr lang="fr-CH" sz="2000" dirty="0" err="1" smtClean="0"/>
              <a:t>LEDs</a:t>
            </a:r>
            <a:r>
              <a:rPr lang="fr-CH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426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897" y="236837"/>
            <a:ext cx="11714206" cy="63843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  <a:tileRect/>
          </a:gradFill>
          <a:ln w="57150" cap="flat" cmpd="sng">
            <a:gradFill>
              <a:gsLst>
                <a:gs pos="0">
                  <a:schemeClr val="tx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tx2">
                    <a:lumMod val="75000"/>
                    <a:lumOff val="25000"/>
                  </a:schemeClr>
                </a:gs>
              </a:gsLst>
              <a:lin ang="5400000" scaled="1"/>
            </a:gra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" name="Rectangle 3"/>
          <p:cNvSpPr/>
          <p:nvPr/>
        </p:nvSpPr>
        <p:spPr>
          <a:xfrm>
            <a:off x="9662985" y="407773"/>
            <a:ext cx="2529016" cy="403654"/>
          </a:xfrm>
          <a:prstGeom prst="rect">
            <a:avLst/>
          </a:prstGeom>
          <a:scene3d>
            <a:camera prst="orthographicFront">
              <a:rot lat="0" lon="0" rev="0"/>
            </a:camera>
            <a:lightRig rig="brightRoom" dir="t"/>
          </a:scene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smtClean="0"/>
              <a:t>Affichage</a:t>
            </a:r>
            <a:endParaRPr lang="fr-CH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EE234D66-DB59-49C5-AF45-33362360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fr-CH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LEDs</a:t>
            </a:r>
            <a:r>
              <a:rPr lang="fr-CH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et communication</a:t>
            </a:r>
            <a:endParaRPr lang="fr-CH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026" name="Picture 2" descr="C:\Users\furstni\Desktop\2ad0abcf3556a7b6044d632249d4a4d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846" y="255191"/>
            <a:ext cx="716816" cy="71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901" y="2057716"/>
            <a:ext cx="3897630" cy="2742565"/>
          </a:xfrm>
          <a:prstGeom prst="rect">
            <a:avLst/>
          </a:prstGeom>
        </p:spPr>
      </p:pic>
      <p:grpSp>
        <p:nvGrpSpPr>
          <p:cNvPr id="9" name="Groupe 8"/>
          <p:cNvGrpSpPr/>
          <p:nvPr/>
        </p:nvGrpSpPr>
        <p:grpSpPr>
          <a:xfrm>
            <a:off x="2381899" y="1920347"/>
            <a:ext cx="7428202" cy="3894527"/>
            <a:chOff x="0" y="0"/>
            <a:chExt cx="6036021" cy="2781363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26248"/>
              <a:ext cx="5998845" cy="1555115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371"/>
            <a:stretch/>
          </p:blipFill>
          <p:spPr bwMode="auto">
            <a:xfrm>
              <a:off x="31714" y="0"/>
              <a:ext cx="2859405" cy="111188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141"/>
            <a:stretch/>
          </p:blipFill>
          <p:spPr bwMode="auto">
            <a:xfrm>
              <a:off x="3176616" y="465128"/>
              <a:ext cx="2859405" cy="64706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1" name="Espace réservé du contenu 7">
            <a:extLst>
              <a:ext uri="{FF2B5EF4-FFF2-40B4-BE49-F238E27FC236}">
                <a16:creationId xmlns:a16="http://schemas.microsoft.com/office/drawing/2014/main" xmlns="" id="{5662CC90-0C90-4AF3-98A0-40B48CC898A6}"/>
              </a:ext>
            </a:extLst>
          </p:cNvPr>
          <p:cNvSpPr txBox="1">
            <a:spLocks/>
          </p:cNvSpPr>
          <p:nvPr/>
        </p:nvSpPr>
        <p:spPr>
          <a:xfrm>
            <a:off x="6019043" y="2264278"/>
            <a:ext cx="6800312" cy="23294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20000"/>
              </a:lnSpc>
              <a:buFont typeface="Corbel" pitchFamily="34" charset="0"/>
              <a:buNone/>
            </a:pPr>
            <a:r>
              <a:rPr lang="fr-CH" sz="2000" dirty="0" smtClean="0"/>
              <a:t/>
            </a:r>
            <a:br>
              <a:rPr lang="fr-CH" sz="2000" dirty="0" smtClean="0"/>
            </a:br>
            <a:r>
              <a:rPr lang="fr-CH" sz="2000" dirty="0" smtClean="0"/>
              <a:t>Communication série sans communication de </a:t>
            </a:r>
            <a:r>
              <a:rPr lang="fr-CH" sz="2000" dirty="0" err="1" smtClean="0"/>
              <a:t>clock</a:t>
            </a:r>
            <a:r>
              <a:rPr lang="fr-CH" sz="2000" dirty="0" smtClean="0"/>
              <a:t>.</a:t>
            </a:r>
          </a:p>
          <a:p>
            <a:pPr marL="45720" indent="0">
              <a:lnSpc>
                <a:spcPct val="120000"/>
              </a:lnSpc>
              <a:buFont typeface="Corbel" pitchFamily="34" charset="0"/>
              <a:buNone/>
            </a:pPr>
            <a:r>
              <a:rPr lang="fr-CH" sz="2000" dirty="0" smtClean="0"/>
              <a:t>8 bits par couleur.</a:t>
            </a:r>
            <a:endParaRPr lang="fr-CH" sz="2000" dirty="0"/>
          </a:p>
        </p:txBody>
      </p:sp>
    </p:spTree>
    <p:extLst>
      <p:ext uri="{BB962C8B-B14F-4D97-AF65-F5344CB8AC3E}">
        <p14:creationId xmlns:p14="http://schemas.microsoft.com/office/powerpoint/2010/main" val="73466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897" y="236837"/>
            <a:ext cx="11714206" cy="63843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  <a:tileRect/>
          </a:gradFill>
          <a:ln w="57150" cap="flat" cmpd="sng">
            <a:gradFill>
              <a:gsLst>
                <a:gs pos="0">
                  <a:schemeClr val="tx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tx2">
                    <a:lumMod val="75000"/>
                    <a:lumOff val="25000"/>
                  </a:schemeClr>
                </a:gs>
              </a:gsLst>
              <a:lin ang="5400000" scaled="1"/>
            </a:gra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" name="Rectangle 3"/>
          <p:cNvSpPr/>
          <p:nvPr/>
        </p:nvSpPr>
        <p:spPr>
          <a:xfrm>
            <a:off x="9662985" y="407773"/>
            <a:ext cx="2529016" cy="403654"/>
          </a:xfrm>
          <a:prstGeom prst="rect">
            <a:avLst/>
          </a:prstGeom>
          <a:scene3d>
            <a:camera prst="orthographicFront">
              <a:rot lat="0" lon="0" rev="0"/>
            </a:camera>
            <a:lightRig rig="brightRoom" dir="t"/>
          </a:scene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smtClean="0"/>
              <a:t>Logiciel</a:t>
            </a:r>
            <a:endParaRPr lang="fr-CH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EE234D66-DB59-49C5-AF45-33362360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fr-CH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Fonctions </a:t>
            </a:r>
            <a:r>
              <a:rPr lang="fr-CH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LEDs</a:t>
            </a:r>
            <a:endParaRPr lang="fr-CH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026" name="Picture 2" descr="C:\Users\furstni\Desktop\2ad0abcf3556a7b6044d632249d4a4d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846" y="255191"/>
            <a:ext cx="716816" cy="71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https://lh5.googleusercontent.com/lNa6xwhqk9j57KdvQdBSuldyAVnRHWBiD-9h_stxf3jYIxT83bAb8JRhVbew6MNUQVL01xjlz7yxrfvIQLUuyoRkjl5Edh6HfZ8m5wyzxyLmyhLsV2trCn5CsbZlL-iT90Zz3Gz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290" y="1636448"/>
            <a:ext cx="573341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 16" descr="https://lh4.googleusercontent.com/QHyXFi2qIjm9RoGZnpqLLnHwb5tC_QKd2pxhB4FP0jUxg7h1THYSixVykZ9SQ0IGzmXHANBuBlnoP0KOuNH9KvzH7g7S-Ras7EP-DgR3SL_oVsvHoJFQyrIMGajVkKQa1_71bGE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290" y="3236648"/>
            <a:ext cx="4898390" cy="2864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 descr="https://lh6.googleusercontent.com/XSo25SjJDc98w204MJ-OfKSghN2p-EgHaRUDckxnxdCfAl6wXciI9BSudRuV0XeGW1o98PfKnm8X5BqQMHJcXrUWMGE4efphNG1VWErxJpKr0M_iOGkJpuWJds2NDNvK_o8SMgCn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680" y="2322248"/>
            <a:ext cx="5733415" cy="37788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273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897" y="236837"/>
            <a:ext cx="11714206" cy="63843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  <a:tileRect/>
          </a:gradFill>
          <a:ln w="57150" cap="flat" cmpd="sng">
            <a:gradFill>
              <a:gsLst>
                <a:gs pos="0">
                  <a:schemeClr val="tx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tx2">
                    <a:lumMod val="75000"/>
                    <a:lumOff val="25000"/>
                  </a:schemeClr>
                </a:gs>
              </a:gsLst>
              <a:lin ang="5400000" scaled="1"/>
            </a:gra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" name="Rectangle 3"/>
          <p:cNvSpPr/>
          <p:nvPr/>
        </p:nvSpPr>
        <p:spPr>
          <a:xfrm>
            <a:off x="9662985" y="407773"/>
            <a:ext cx="2529016" cy="403654"/>
          </a:xfrm>
          <a:prstGeom prst="rect">
            <a:avLst/>
          </a:prstGeom>
          <a:scene3d>
            <a:camera prst="orthographicFront">
              <a:rot lat="0" lon="0" rev="0"/>
            </a:camera>
            <a:lightRig rig="brightRoom" dir="t"/>
          </a:scene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smtClean="0"/>
              <a:t>Logiciel</a:t>
            </a:r>
            <a:endParaRPr lang="fr-CH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EE234D66-DB59-49C5-AF45-33362360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fr-CH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Fonctions texte</a:t>
            </a:r>
            <a:endParaRPr lang="fr-CH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026" name="Picture 2" descr="C:\Users\furstni\Desktop\2ad0abcf3556a7b6044d632249d4a4d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846" y="255191"/>
            <a:ext cx="716816" cy="71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https://lh6.googleusercontent.com/lT0SyAoVr0lwthT7n5PLHVvy2mENMejcSxRnJU6QBToDvcX5tgwPCk1eoGV29PEifqLTfvOqaRiDi5mgwKB7sShGR7cp_rGAZjV1L3wz_9XKYvFEATD4bKKUR_PBFqMdd-rxrZo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62" y="2710542"/>
            <a:ext cx="3830320" cy="306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https://lh6.googleusercontent.com/p-ygom4jRiM6mtNCsx-hkfGMcQ9IFplh_Lp2PwFwr972crrrVyim7yy0oAxFPsNbTZTl-QaRoEd7I5Fz56WINVOZpA1Ts7OIPjH7g4dyzDKrAemKIvQHKmIc6Ld1_7o-IhSPBOY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287" y="1545821"/>
            <a:ext cx="4875530" cy="4553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350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897" y="236837"/>
            <a:ext cx="11714206" cy="63843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  <a:tileRect/>
          </a:gradFill>
          <a:ln w="57150" cap="flat" cmpd="sng">
            <a:gradFill>
              <a:gsLst>
                <a:gs pos="0">
                  <a:schemeClr val="tx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tx2">
                    <a:lumMod val="75000"/>
                    <a:lumOff val="25000"/>
                  </a:schemeClr>
                </a:gs>
              </a:gsLst>
              <a:lin ang="5400000" scaled="1"/>
            </a:gra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" name="Rectangle 3"/>
          <p:cNvSpPr/>
          <p:nvPr/>
        </p:nvSpPr>
        <p:spPr>
          <a:xfrm>
            <a:off x="9662985" y="407773"/>
            <a:ext cx="2529016" cy="403654"/>
          </a:xfrm>
          <a:prstGeom prst="rect">
            <a:avLst/>
          </a:prstGeom>
          <a:scene3d>
            <a:camera prst="orthographicFront">
              <a:rot lat="0" lon="0" rev="0"/>
            </a:camera>
            <a:lightRig rig="brightRoom" dir="t"/>
          </a:scene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smtClean="0"/>
              <a:t>Mécanique</a:t>
            </a:r>
            <a:endParaRPr lang="fr-CH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EE234D66-DB59-49C5-AF45-33362360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fr-CH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Boitier</a:t>
            </a:r>
            <a:endParaRPr lang="fr-CH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026" name="Picture 2" descr="C:\Users\furstni\Desktop\2ad0abcf3556a7b6044d632249d4a4d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846" y="255191"/>
            <a:ext cx="716816" cy="71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u contenu 7">
            <a:extLst>
              <a:ext uri="{FF2B5EF4-FFF2-40B4-BE49-F238E27FC236}">
                <a16:creationId xmlns:a16="http://schemas.microsoft.com/office/drawing/2014/main" xmlns="" id="{5662CC90-0C90-4AF3-98A0-40B48CC898A6}"/>
              </a:ext>
            </a:extLst>
          </p:cNvPr>
          <p:cNvSpPr txBox="1">
            <a:spLocks/>
          </p:cNvSpPr>
          <p:nvPr/>
        </p:nvSpPr>
        <p:spPr>
          <a:xfrm>
            <a:off x="6019043" y="2264278"/>
            <a:ext cx="6800312" cy="23294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20000"/>
              </a:lnSpc>
              <a:buFont typeface="Corbel" pitchFamily="34" charset="0"/>
              <a:buNone/>
            </a:pPr>
            <a:r>
              <a:rPr lang="fr-CH" sz="2000" dirty="0" smtClean="0"/>
              <a:t>q</a:t>
            </a:r>
            <a:endParaRPr lang="fr-CH" sz="2000" dirty="0"/>
          </a:p>
        </p:txBody>
      </p:sp>
      <p:pic>
        <p:nvPicPr>
          <p:cNvPr id="15" name="Image 1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85"/>
          <a:stretch/>
        </p:blipFill>
        <p:spPr bwMode="auto">
          <a:xfrm>
            <a:off x="1025768" y="2007690"/>
            <a:ext cx="4238690" cy="32123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Image 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985" y="2007690"/>
            <a:ext cx="4104677" cy="309970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03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897" y="236837"/>
            <a:ext cx="11714206" cy="63843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  <a:tileRect/>
          </a:gradFill>
          <a:ln w="57150" cap="flat" cmpd="sng">
            <a:gradFill>
              <a:gsLst>
                <a:gs pos="0">
                  <a:schemeClr val="tx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tx2">
                    <a:lumMod val="75000"/>
                    <a:lumOff val="25000"/>
                  </a:schemeClr>
                </a:gs>
              </a:gsLst>
              <a:lin ang="5400000" scaled="1"/>
            </a:gra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" name="Rectangle 3"/>
          <p:cNvSpPr/>
          <p:nvPr/>
        </p:nvSpPr>
        <p:spPr>
          <a:xfrm>
            <a:off x="9662985" y="407773"/>
            <a:ext cx="2529016" cy="403654"/>
          </a:xfrm>
          <a:prstGeom prst="rect">
            <a:avLst/>
          </a:prstGeom>
          <a:scene3d>
            <a:camera prst="orthographicFront">
              <a:rot lat="0" lon="0" rev="0"/>
            </a:camera>
            <a:lightRig rig="brightRoom" dir="t"/>
          </a:scene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smtClean="0"/>
              <a:t>Fonctionnalité</a:t>
            </a:r>
            <a:endParaRPr lang="fr-CH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EE234D66-DB59-49C5-AF45-33362360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fr-CH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Fonctionnalité:</a:t>
            </a:r>
            <a:endParaRPr lang="fr-CH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026" name="Picture 2" descr="C:\Users\furstni\Desktop\2ad0abcf3556a7b6044d632249d4a4d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846" y="255191"/>
            <a:ext cx="716816" cy="71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u contenu 7">
            <a:extLst>
              <a:ext uri="{FF2B5EF4-FFF2-40B4-BE49-F238E27FC236}">
                <a16:creationId xmlns:a16="http://schemas.microsoft.com/office/drawing/2014/main" xmlns="" id="{5662CC90-0C90-4AF3-98A0-40B48CC898A6}"/>
              </a:ext>
            </a:extLst>
          </p:cNvPr>
          <p:cNvSpPr txBox="1">
            <a:spLocks/>
          </p:cNvSpPr>
          <p:nvPr/>
        </p:nvSpPr>
        <p:spPr>
          <a:xfrm>
            <a:off x="1500309" y="2060092"/>
            <a:ext cx="6800312" cy="23294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20000"/>
              </a:lnSpc>
              <a:buFont typeface="Corbel" pitchFamily="34" charset="0"/>
              <a:buNone/>
            </a:pPr>
            <a:endParaRPr lang="fr-CH" sz="2000" dirty="0"/>
          </a:p>
        </p:txBody>
      </p:sp>
      <p:sp>
        <p:nvSpPr>
          <p:cNvPr id="15" name="Espace réservé du contenu 7">
            <a:extLst>
              <a:ext uri="{FF2B5EF4-FFF2-40B4-BE49-F238E27FC236}">
                <a16:creationId xmlns:a16="http://schemas.microsoft.com/office/drawing/2014/main" xmlns="" id="{5662CC90-0C90-4AF3-98A0-40B48CC898A6}"/>
              </a:ext>
            </a:extLst>
          </p:cNvPr>
          <p:cNvSpPr txBox="1">
            <a:spLocks/>
          </p:cNvSpPr>
          <p:nvPr/>
        </p:nvSpPr>
        <p:spPr>
          <a:xfrm>
            <a:off x="994282" y="2459586"/>
            <a:ext cx="6800312" cy="2529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fr-CH" sz="2000" dirty="0" smtClean="0"/>
              <a:t>Textes défilant.</a:t>
            </a:r>
          </a:p>
          <a:p>
            <a:pPr>
              <a:lnSpc>
                <a:spcPct val="120000"/>
              </a:lnSpc>
            </a:pPr>
            <a:r>
              <a:rPr lang="fr-CH" sz="2000" dirty="0" smtClean="0"/>
              <a:t>Animations.</a:t>
            </a:r>
          </a:p>
          <a:p>
            <a:pPr>
              <a:lnSpc>
                <a:spcPct val="120000"/>
              </a:lnSpc>
            </a:pPr>
            <a:r>
              <a:rPr lang="fr-CH" sz="2000" dirty="0" smtClean="0"/>
              <a:t>Réglage automatique de la luminosité.</a:t>
            </a:r>
          </a:p>
          <a:p>
            <a:pPr>
              <a:lnSpc>
                <a:spcPct val="120000"/>
              </a:lnSpc>
            </a:pPr>
            <a:r>
              <a:rPr lang="fr-CH" sz="2000" dirty="0" smtClean="0"/>
              <a:t>Mesures de la tension d'entrée.</a:t>
            </a:r>
            <a:endParaRPr lang="fr-CH" sz="2000" dirty="0"/>
          </a:p>
        </p:txBody>
      </p:sp>
      <p:sp>
        <p:nvSpPr>
          <p:cNvPr id="16" name="Espace réservé du contenu 7">
            <a:extLst>
              <a:ext uri="{FF2B5EF4-FFF2-40B4-BE49-F238E27FC236}">
                <a16:creationId xmlns:a16="http://schemas.microsoft.com/office/drawing/2014/main" xmlns="" id="{5662CC90-0C90-4AF3-98A0-40B48CC898A6}"/>
              </a:ext>
            </a:extLst>
          </p:cNvPr>
          <p:cNvSpPr txBox="1">
            <a:spLocks/>
          </p:cNvSpPr>
          <p:nvPr/>
        </p:nvSpPr>
        <p:spPr>
          <a:xfrm>
            <a:off x="3639844" y="2548363"/>
            <a:ext cx="7217546" cy="381268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fr-CH" sz="2000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.',-_/*+=:()%°$!?0123456789ABCDEFGHIJKLMNOPQRSTUVWXYZ</a:t>
            </a:r>
          </a:p>
        </p:txBody>
      </p:sp>
      <p:pic>
        <p:nvPicPr>
          <p:cNvPr id="6146" name="Picture 2" descr="C:\Users\furstni\Desktop\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306" y="1965294"/>
            <a:ext cx="3681313" cy="23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urstni\Desktop\tenor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487" y="4795923"/>
            <a:ext cx="1644259" cy="164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urstni\Desktop\obojRZ5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43" y="4795923"/>
            <a:ext cx="5564457" cy="164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5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897" y="236837"/>
            <a:ext cx="11714206" cy="63843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  <a:tileRect/>
          </a:gradFill>
          <a:ln w="57150" cap="flat" cmpd="sng">
            <a:gradFill>
              <a:gsLst>
                <a:gs pos="0">
                  <a:schemeClr val="tx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tx2">
                    <a:lumMod val="75000"/>
                    <a:lumOff val="25000"/>
                  </a:schemeClr>
                </a:gs>
              </a:gsLst>
              <a:lin ang="5400000" scaled="1"/>
            </a:gra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" name="Rectangle 3"/>
          <p:cNvSpPr/>
          <p:nvPr/>
        </p:nvSpPr>
        <p:spPr>
          <a:xfrm>
            <a:off x="9662985" y="407773"/>
            <a:ext cx="2529016" cy="403654"/>
          </a:xfrm>
          <a:prstGeom prst="rect">
            <a:avLst/>
          </a:prstGeom>
          <a:scene3d>
            <a:camera prst="orthographicFront">
              <a:rot lat="0" lon="0" rev="0"/>
            </a:camera>
            <a:lightRig rig="brightRoom" dir="t"/>
          </a:scene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smtClean="0"/>
              <a:t>Consommation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EE234D66-DB59-49C5-AF45-33362360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fr-CH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Consommation</a:t>
            </a:r>
            <a:endParaRPr lang="fr-CH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026" name="Picture 2" descr="C:\Users\furstni\Desktop\2ad0abcf3556a7b6044d632249d4a4d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846" y="255191"/>
            <a:ext cx="716816" cy="71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u contenu 7">
            <a:extLst>
              <a:ext uri="{FF2B5EF4-FFF2-40B4-BE49-F238E27FC236}">
                <a16:creationId xmlns:a16="http://schemas.microsoft.com/office/drawing/2014/main" xmlns="" id="{5662CC90-0C90-4AF3-98A0-40B48CC898A6}"/>
              </a:ext>
            </a:extLst>
          </p:cNvPr>
          <p:cNvSpPr txBox="1">
            <a:spLocks/>
          </p:cNvSpPr>
          <p:nvPr/>
        </p:nvSpPr>
        <p:spPr>
          <a:xfrm>
            <a:off x="6019043" y="2264278"/>
            <a:ext cx="6800312" cy="23294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20000"/>
              </a:lnSpc>
              <a:buFont typeface="Corbel" pitchFamily="34" charset="0"/>
              <a:buNone/>
            </a:pPr>
            <a:endParaRPr lang="fr-CH" sz="2000" dirty="0"/>
          </a:p>
        </p:txBody>
      </p:sp>
      <p:pic>
        <p:nvPicPr>
          <p:cNvPr id="9" name="Image 8" descr="https://lh5.googleusercontent.com/DWC7JxTtC8Di065QF0JNLv3szlSEs1nl4pIg-VuT0ED-_U5OE00Uwf1kL_fJKY6kj3fgC1AYDGNrlxm5WNoVWTeoRh9WG9idy4pmKzu5z8SNBmlQCyVz94hhgtUazKck-okfvDz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52" y="2320013"/>
            <a:ext cx="5239385" cy="124587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Graphique 10">
            <a:extLst>
              <a:ext uri="{FF2B5EF4-FFF2-40B4-BE49-F238E27FC236}">
                <a16:creationId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6="http://schemas.microsoft.com/office/drawing/2014/main" xmlns:lc="http://schemas.openxmlformats.org/drawingml/2006/lockedCanvas" id="{00000000-0008-0000-0000-000002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359499"/>
              </p:ext>
            </p:extLst>
          </p:nvPr>
        </p:nvGraphicFramePr>
        <p:xfrm>
          <a:off x="634675" y="3684952"/>
          <a:ext cx="5168362" cy="2502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3" name="Imag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5945080" y="2424788"/>
            <a:ext cx="5909310" cy="103632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563652" y="2264278"/>
            <a:ext cx="5313349" cy="40477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322" y="4288149"/>
            <a:ext cx="366712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00" y="3826276"/>
            <a:ext cx="4831493" cy="1979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Espace réservé du contenu 7">
            <a:extLst>
              <a:ext uri="{FF2B5EF4-FFF2-40B4-BE49-F238E27FC236}">
                <a16:creationId xmlns:a16="http://schemas.microsoft.com/office/drawing/2014/main" xmlns="" id="{5662CC90-0C90-4AF3-98A0-40B48CC898A6}"/>
              </a:ext>
            </a:extLst>
          </p:cNvPr>
          <p:cNvSpPr txBox="1">
            <a:spLocks/>
          </p:cNvSpPr>
          <p:nvPr/>
        </p:nvSpPr>
        <p:spPr>
          <a:xfrm>
            <a:off x="6171443" y="3845983"/>
            <a:ext cx="6800312" cy="23294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20000"/>
              </a:lnSpc>
              <a:buFont typeface="Corbel" pitchFamily="34" charset="0"/>
              <a:buNone/>
            </a:pPr>
            <a:r>
              <a:rPr lang="fr-CH" sz="1600" dirty="0" smtClean="0"/>
              <a:t>Mesure faite à 5V sur une seul matrice</a:t>
            </a:r>
          </a:p>
          <a:p>
            <a:pPr marL="45720" indent="0">
              <a:lnSpc>
                <a:spcPct val="120000"/>
              </a:lnSpc>
              <a:buFont typeface="Corbel" pitchFamily="34" charset="0"/>
              <a:buNone/>
            </a:pPr>
            <a:endParaRPr lang="fr-CH" sz="1600" dirty="0"/>
          </a:p>
        </p:txBody>
      </p:sp>
    </p:spTree>
    <p:extLst>
      <p:ext uri="{BB962C8B-B14F-4D97-AF65-F5344CB8AC3E}">
        <p14:creationId xmlns:p14="http://schemas.microsoft.com/office/powerpoint/2010/main" val="11406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897" y="236837"/>
            <a:ext cx="11714206" cy="63843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  <a:tileRect/>
          </a:gradFill>
          <a:ln w="57150" cap="flat" cmpd="sng">
            <a:gradFill>
              <a:gsLst>
                <a:gs pos="0">
                  <a:schemeClr val="tx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tx2">
                    <a:lumMod val="75000"/>
                    <a:lumOff val="25000"/>
                  </a:schemeClr>
                </a:gs>
              </a:gsLst>
              <a:lin ang="5400000" scaled="1"/>
            </a:gra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EE234D66-DB59-49C5-AF45-33362360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83" y="2750819"/>
            <a:ext cx="9875520" cy="1356360"/>
          </a:xfrm>
          <a:ln w="38100"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fr-CH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Conclusion</a:t>
            </a:r>
            <a:endParaRPr lang="fr-CH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1" name="Espace réservé du contenu 7">
            <a:extLst>
              <a:ext uri="{FF2B5EF4-FFF2-40B4-BE49-F238E27FC236}">
                <a16:creationId xmlns:a16="http://schemas.microsoft.com/office/drawing/2014/main" xmlns="" id="{5662CC90-0C90-4AF3-98A0-40B48CC898A6}"/>
              </a:ext>
            </a:extLst>
          </p:cNvPr>
          <p:cNvSpPr txBox="1">
            <a:spLocks/>
          </p:cNvSpPr>
          <p:nvPr/>
        </p:nvSpPr>
        <p:spPr>
          <a:xfrm>
            <a:off x="6019043" y="2264278"/>
            <a:ext cx="6800312" cy="23294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20000"/>
              </a:lnSpc>
              <a:buFont typeface="Corbel" pitchFamily="34" charset="0"/>
              <a:buNone/>
            </a:pPr>
            <a:endParaRPr lang="fr-CH" sz="2000" dirty="0"/>
          </a:p>
        </p:txBody>
      </p:sp>
    </p:spTree>
    <p:extLst>
      <p:ext uri="{BB962C8B-B14F-4D97-AF65-F5344CB8AC3E}">
        <p14:creationId xmlns:p14="http://schemas.microsoft.com/office/powerpoint/2010/main" val="341935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9520" y="633091"/>
            <a:ext cx="11007879" cy="2987258"/>
          </a:xfrm>
        </p:spPr>
        <p:txBody>
          <a:bodyPr/>
          <a:lstStyle/>
          <a:p>
            <a:r>
              <a:rPr lang="fr-CH" dirty="0" smtClean="0"/>
              <a:t>Question?</a:t>
            </a:r>
            <a:endParaRPr lang="fr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Nicolas </a:t>
            </a:r>
            <a:r>
              <a:rPr lang="fr-CH" dirty="0" smtClean="0"/>
              <a:t>Fürst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72018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421" y="238898"/>
            <a:ext cx="11714206" cy="63843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  <a:tileRect/>
          </a:gradFill>
          <a:ln w="57150" cap="flat" cmpd="sng">
            <a:gradFill>
              <a:gsLst>
                <a:gs pos="0">
                  <a:schemeClr val="tx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tx2">
                    <a:lumMod val="75000"/>
                    <a:lumOff val="25000"/>
                  </a:schemeClr>
                </a:gs>
              </a:gsLst>
              <a:lin ang="5400000" scaled="1"/>
            </a:gra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26" name="Picture 2" descr="C:\Users\furstni\Downloads\Photo de Erw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026" y="2262064"/>
            <a:ext cx="362902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chapeau d'Anniversaire&quot;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42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17308">
            <a:off x="3943768" y="-133022"/>
            <a:ext cx="3104984" cy="310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764" y="293827"/>
            <a:ext cx="9875520" cy="1356360"/>
          </a:xfrm>
        </p:spPr>
        <p:txBody>
          <a:bodyPr/>
          <a:lstStyle/>
          <a:p>
            <a:r>
              <a:rPr lang="fr-CH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Joyeux anniversaire Erwan</a:t>
            </a:r>
            <a:endParaRPr lang="fr-CH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62985" y="407773"/>
            <a:ext cx="2529016" cy="403654"/>
          </a:xfrm>
          <a:prstGeom prst="rect">
            <a:avLst/>
          </a:prstGeom>
          <a:scene3d>
            <a:camera prst="orthographicFront">
              <a:rot lat="0" lon="0" rev="0"/>
            </a:camera>
            <a:lightRig rig="brightRoom" dir="t"/>
          </a:scene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smtClean="0"/>
              <a:t>L'anniversaire</a:t>
            </a:r>
            <a:endParaRPr lang="fr-CH" sz="1600" dirty="0"/>
          </a:p>
        </p:txBody>
      </p:sp>
      <p:pic>
        <p:nvPicPr>
          <p:cNvPr id="5" name="Picture 2" descr="C:\Users\furstni\Desktop\2ad0abcf3556a7b6044d632249d4a4d6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846" y="255191"/>
            <a:ext cx="716816" cy="71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RÃ©sultat de recherche d'images pour &quot;chapeau d'Anniversair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sp>
        <p:nvSpPr>
          <p:cNvPr id="8" name="AutoShape 6" descr="RÃ©sultat de recherche d'images pour &quot;chapeau d'Anniversaire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pic>
        <p:nvPicPr>
          <p:cNvPr id="1034" name="Picture 10" descr="RÃ©sultat de recherche d'images pour &quot;sifflet d'anniversaire dessin&quot;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61481">
            <a:off x="5896924" y="3459457"/>
            <a:ext cx="4111625" cy="436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urstni\Desktop\52183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516" y="3118279"/>
            <a:ext cx="2803475" cy="30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C:\Users\furstni\Desktop\52183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193" y="3197792"/>
            <a:ext cx="2803475" cy="30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109026" y="6281614"/>
            <a:ext cx="5962608" cy="512697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CH" sz="1800" dirty="0" smtClean="0"/>
              <a:t>*Merci à Greg pour la photo</a:t>
            </a:r>
            <a:endParaRPr lang="fr-CH" sz="1800" dirty="0"/>
          </a:p>
        </p:txBody>
      </p:sp>
    </p:spTree>
    <p:extLst>
      <p:ext uri="{BB962C8B-B14F-4D97-AF65-F5344CB8AC3E}">
        <p14:creationId xmlns:p14="http://schemas.microsoft.com/office/powerpoint/2010/main" val="271670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421" y="238898"/>
            <a:ext cx="11714206" cy="63843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  <a:tileRect/>
          </a:gradFill>
          <a:ln w="57150" cap="flat" cmpd="sng">
            <a:gradFill>
              <a:gsLst>
                <a:gs pos="0">
                  <a:schemeClr val="tx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tx2">
                    <a:lumMod val="75000"/>
                    <a:lumOff val="25000"/>
                  </a:schemeClr>
                </a:gs>
              </a:gsLst>
              <a:lin ang="5400000" scaled="1"/>
            </a:gra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Sommaire: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5912" y="1042736"/>
            <a:ext cx="5962608" cy="5261811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fr-CH" dirty="0" smtClean="0"/>
              <a:t>Cahier des charges</a:t>
            </a:r>
          </a:p>
          <a:p>
            <a:pPr marL="502920" indent="-457200">
              <a:buFont typeface="+mj-lt"/>
              <a:buAutoNum type="arabicPeriod"/>
            </a:pPr>
            <a:r>
              <a:rPr lang="fr-CH" dirty="0" smtClean="0"/>
              <a:t>Schéma</a:t>
            </a:r>
          </a:p>
          <a:p>
            <a:pPr marL="502920" indent="-457200">
              <a:buFont typeface="+mj-lt"/>
              <a:buAutoNum type="arabicPeriod"/>
            </a:pPr>
            <a:r>
              <a:rPr lang="fr-CH" dirty="0" smtClean="0"/>
              <a:t>PCB</a:t>
            </a:r>
            <a:endParaRPr lang="fr-CH" dirty="0"/>
          </a:p>
          <a:p>
            <a:pPr marL="502920" indent="-457200">
              <a:buFont typeface="+mj-lt"/>
              <a:buAutoNum type="arabicPeriod"/>
            </a:pPr>
            <a:r>
              <a:rPr lang="fr-CH" dirty="0" smtClean="0"/>
              <a:t>Affichage</a:t>
            </a:r>
            <a:endParaRPr lang="fr-CH" dirty="0"/>
          </a:p>
          <a:p>
            <a:pPr marL="502920" indent="-457200">
              <a:buFont typeface="+mj-lt"/>
              <a:buAutoNum type="arabicPeriod"/>
            </a:pPr>
            <a:r>
              <a:rPr lang="fr-CH" dirty="0" smtClean="0"/>
              <a:t>Logiciel</a:t>
            </a:r>
            <a:endParaRPr lang="fr-CH" dirty="0"/>
          </a:p>
          <a:p>
            <a:pPr marL="502920" indent="-457200">
              <a:buFont typeface="+mj-lt"/>
              <a:buAutoNum type="arabicPeriod"/>
            </a:pPr>
            <a:r>
              <a:rPr lang="fr-CH" dirty="0" smtClean="0"/>
              <a:t>Mécanique </a:t>
            </a:r>
          </a:p>
          <a:p>
            <a:pPr marL="502920" indent="-457200">
              <a:buFont typeface="+mj-lt"/>
              <a:buAutoNum type="arabicPeriod"/>
            </a:pPr>
            <a:r>
              <a:rPr lang="fr-CH" dirty="0" smtClean="0"/>
              <a:t>Modes</a:t>
            </a:r>
            <a:endParaRPr lang="fr-CH" dirty="0"/>
          </a:p>
          <a:p>
            <a:pPr marL="502920" indent="-457200">
              <a:buFont typeface="+mj-lt"/>
              <a:buAutoNum type="arabicPeriod"/>
            </a:pPr>
            <a:r>
              <a:rPr lang="fr-CH" dirty="0" smtClean="0"/>
              <a:t>Consommation</a:t>
            </a:r>
          </a:p>
          <a:p>
            <a:pPr marL="502920" indent="-457200">
              <a:buFont typeface="+mj-lt"/>
              <a:buAutoNum type="arabicPeriod"/>
            </a:pPr>
            <a:r>
              <a:rPr lang="fr-CH" dirty="0" smtClean="0"/>
              <a:t>Conclusion</a:t>
            </a:r>
            <a:endParaRPr lang="fr-CH" dirty="0"/>
          </a:p>
          <a:p>
            <a:pPr marL="502920" indent="-457200">
              <a:buFont typeface="+mj-lt"/>
              <a:buAutoNum type="arabicPeriod"/>
            </a:pPr>
            <a:r>
              <a:rPr lang="fr-CH" dirty="0"/>
              <a:t>Questions?</a:t>
            </a:r>
          </a:p>
        </p:txBody>
      </p:sp>
      <p:sp>
        <p:nvSpPr>
          <p:cNvPr id="6" name="Rectangle 5"/>
          <p:cNvSpPr/>
          <p:nvPr/>
        </p:nvSpPr>
        <p:spPr>
          <a:xfrm>
            <a:off x="9662985" y="407773"/>
            <a:ext cx="2529016" cy="403654"/>
          </a:xfrm>
          <a:prstGeom prst="rect">
            <a:avLst/>
          </a:prstGeom>
          <a:scene3d>
            <a:camera prst="orthographicFront">
              <a:rot lat="0" lon="0" rev="0"/>
            </a:camera>
            <a:lightRig rig="brightRoom" dir="t"/>
          </a:scene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smtClean="0"/>
              <a:t>Sommaire</a:t>
            </a:r>
            <a:endParaRPr lang="fr-CH" sz="1600" dirty="0"/>
          </a:p>
        </p:txBody>
      </p:sp>
      <p:pic>
        <p:nvPicPr>
          <p:cNvPr id="5" name="Picture 2" descr="C:\Users\furstni\Desktop\2ad0abcf3556a7b6044d632249d4a4d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846" y="255191"/>
            <a:ext cx="716816" cy="71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99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897" y="236837"/>
            <a:ext cx="11714206" cy="63843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  <a:tileRect/>
          </a:gradFill>
          <a:ln w="57150" cap="flat" cmpd="sng">
            <a:gradFill>
              <a:gsLst>
                <a:gs pos="0">
                  <a:schemeClr val="tx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tx2">
                    <a:lumMod val="75000"/>
                    <a:lumOff val="25000"/>
                  </a:schemeClr>
                </a:gs>
              </a:gsLst>
              <a:lin ang="5400000" scaled="1"/>
            </a:gra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" name="Rectangle 3"/>
          <p:cNvSpPr/>
          <p:nvPr/>
        </p:nvSpPr>
        <p:spPr>
          <a:xfrm>
            <a:off x="9662985" y="407773"/>
            <a:ext cx="2529016" cy="403654"/>
          </a:xfrm>
          <a:prstGeom prst="rect">
            <a:avLst/>
          </a:prstGeom>
          <a:scene3d>
            <a:camera prst="orthographicFront">
              <a:rot lat="0" lon="0" rev="0"/>
            </a:camera>
            <a:lightRig rig="brightRoom" dir="t"/>
          </a:scene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smtClean="0"/>
              <a:t>Cahier des charges</a:t>
            </a:r>
            <a:endParaRPr lang="fr-CH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EE234D66-DB59-49C5-AF45-33362360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fr-CH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Cahier des charges</a:t>
            </a:r>
            <a:endParaRPr lang="fr-CH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xmlns="" id="{5662CC90-0C90-4AF3-98A0-40B48CC89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1349" y="1784696"/>
            <a:ext cx="9872871" cy="4483242"/>
          </a:xfrm>
        </p:spPr>
        <p:txBody>
          <a:bodyPr>
            <a:noAutofit/>
          </a:bodyPr>
          <a:lstStyle/>
          <a:p>
            <a:pPr marL="45720" indent="0">
              <a:lnSpc>
                <a:spcPct val="120000"/>
              </a:lnSpc>
              <a:buNone/>
            </a:pPr>
            <a:r>
              <a:rPr lang="fr-CH" sz="2000" dirty="0" smtClean="0"/>
              <a:t>•	 </a:t>
            </a:r>
            <a:r>
              <a:rPr lang="fr-CH" sz="2000" dirty="0"/>
              <a:t>Totem lumineux à LED pour extérieur.</a:t>
            </a:r>
            <a:br>
              <a:rPr lang="fr-CH" sz="2000" dirty="0"/>
            </a:br>
            <a:r>
              <a:rPr lang="fr-CH" sz="2000" dirty="0"/>
              <a:t>• </a:t>
            </a:r>
            <a:r>
              <a:rPr lang="fr-CH" sz="2000" dirty="0" smtClean="0"/>
              <a:t>	Animation </a:t>
            </a:r>
            <a:r>
              <a:rPr lang="fr-CH" sz="2000" dirty="0"/>
              <a:t>colorée.</a:t>
            </a:r>
            <a:br>
              <a:rPr lang="fr-CH" sz="2000" dirty="0"/>
            </a:br>
            <a:r>
              <a:rPr lang="fr-CH" sz="2000" dirty="0"/>
              <a:t>• </a:t>
            </a:r>
            <a:r>
              <a:rPr lang="fr-CH" sz="2000" dirty="0" smtClean="0"/>
              <a:t>	Possibilité </a:t>
            </a:r>
            <a:r>
              <a:rPr lang="fr-CH" sz="2000" dirty="0"/>
              <a:t>d'afficher un mot ou un texte défilant.</a:t>
            </a:r>
            <a:br>
              <a:rPr lang="fr-CH" sz="2000" dirty="0"/>
            </a:br>
            <a:r>
              <a:rPr lang="fr-CH" sz="2000" dirty="0"/>
              <a:t>• </a:t>
            </a:r>
            <a:r>
              <a:rPr lang="fr-CH" sz="2000" dirty="0" smtClean="0"/>
              <a:t>	Lisible </a:t>
            </a:r>
            <a:r>
              <a:rPr lang="fr-CH" sz="2000" dirty="0"/>
              <a:t>depuis toutes directions.</a:t>
            </a:r>
            <a:br>
              <a:rPr lang="fr-CH" sz="2000" dirty="0"/>
            </a:br>
            <a:r>
              <a:rPr lang="fr-CH" sz="2000" dirty="0"/>
              <a:t>• </a:t>
            </a:r>
            <a:r>
              <a:rPr lang="fr-CH" sz="2000" dirty="0" smtClean="0"/>
              <a:t>	Tête </a:t>
            </a:r>
            <a:r>
              <a:rPr lang="fr-CH" sz="2000" dirty="0"/>
              <a:t>à monter sur un mat pour l'élever.</a:t>
            </a:r>
            <a:br>
              <a:rPr lang="fr-CH" sz="2000" dirty="0"/>
            </a:br>
            <a:r>
              <a:rPr lang="fr-CH" sz="2000" dirty="0"/>
              <a:t>• </a:t>
            </a:r>
            <a:r>
              <a:rPr lang="fr-CH" sz="2000" dirty="0" smtClean="0"/>
              <a:t>	Alimentation </a:t>
            </a:r>
            <a:r>
              <a:rPr lang="fr-CH" sz="2000" dirty="0"/>
              <a:t>sur batterie, rechargeable par secteur et panneau solaire.</a:t>
            </a:r>
            <a:br>
              <a:rPr lang="fr-CH" sz="2000" dirty="0"/>
            </a:br>
            <a:r>
              <a:rPr lang="fr-CH" sz="2000" dirty="0"/>
              <a:t>• </a:t>
            </a:r>
            <a:r>
              <a:rPr lang="fr-CH" sz="2000" dirty="0" smtClean="0"/>
              <a:t>	Longue </a:t>
            </a:r>
            <a:r>
              <a:rPr lang="fr-CH" sz="2000" dirty="0"/>
              <a:t>autonomie, environ 24H.</a:t>
            </a:r>
            <a:br>
              <a:rPr lang="fr-CH" sz="2000" dirty="0"/>
            </a:br>
            <a:r>
              <a:rPr lang="fr-CH" sz="2000" dirty="0"/>
              <a:t>• </a:t>
            </a:r>
            <a:r>
              <a:rPr lang="fr-CH" sz="2000" dirty="0" smtClean="0"/>
              <a:t>	Commande </a:t>
            </a:r>
            <a:r>
              <a:rPr lang="fr-CH" sz="2000" dirty="0"/>
              <a:t>via Wifi, 4G ou Bluetooth.</a:t>
            </a:r>
            <a:br>
              <a:rPr lang="fr-CH" sz="2000" dirty="0"/>
            </a:br>
            <a:r>
              <a:rPr lang="fr-CH" sz="2000" dirty="0"/>
              <a:t>• </a:t>
            </a:r>
            <a:r>
              <a:rPr lang="fr-CH" sz="2000" dirty="0" smtClean="0"/>
              <a:t>	LED </a:t>
            </a:r>
            <a:r>
              <a:rPr lang="fr-CH" sz="2000" dirty="0"/>
              <a:t>RGB - gestion de la batterie.</a:t>
            </a:r>
            <a:br>
              <a:rPr lang="fr-CH" sz="2000" dirty="0"/>
            </a:br>
            <a:r>
              <a:rPr lang="fr-CH" sz="2000" dirty="0"/>
              <a:t>• </a:t>
            </a:r>
            <a:r>
              <a:rPr lang="fr-CH" sz="2000" dirty="0" smtClean="0"/>
              <a:t>	Utilisable </a:t>
            </a:r>
            <a:r>
              <a:rPr lang="fr-CH" sz="2000" dirty="0"/>
              <a:t>en extérieur.</a:t>
            </a:r>
            <a:br>
              <a:rPr lang="fr-CH" sz="2000" dirty="0"/>
            </a:br>
            <a:r>
              <a:rPr lang="fr-CH" sz="2000" dirty="0"/>
              <a:t>• </a:t>
            </a:r>
            <a:r>
              <a:rPr lang="fr-CH" sz="2000" dirty="0" smtClean="0"/>
              <a:t>	Gérer </a:t>
            </a:r>
            <a:r>
              <a:rPr lang="fr-CH" sz="2000" dirty="0"/>
              <a:t>par un Pic32MX.</a:t>
            </a:r>
            <a:br>
              <a:rPr lang="fr-CH" sz="2000" dirty="0"/>
            </a:br>
            <a:r>
              <a:rPr lang="fr-CH" sz="2000" dirty="0"/>
              <a:t/>
            </a:r>
            <a:br>
              <a:rPr lang="fr-CH" sz="2000" dirty="0"/>
            </a:br>
            <a:endParaRPr lang="fr-CH" sz="2000" dirty="0"/>
          </a:p>
        </p:txBody>
      </p:sp>
      <p:pic>
        <p:nvPicPr>
          <p:cNvPr id="1026" name="Picture 2" descr="C:\Users\furstni\Desktop\2ad0abcf3556a7b6044d632249d4a4d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846" y="255191"/>
            <a:ext cx="716816" cy="71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vu symbol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431" y="2215447"/>
            <a:ext cx="282313" cy="26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Ã©sultat de recherche d'images pour &quot;vu symbol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430" y="2563790"/>
            <a:ext cx="282313" cy="26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Ã©sultat de recherche d'images pour &quot;vu symbol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703" y="2947511"/>
            <a:ext cx="282313" cy="26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Ã©sultat de recherche d'images pour &quot;vu symbol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429" y="4776312"/>
            <a:ext cx="282313" cy="26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Ã©sultat de recherche d'images pour &quot;vu symbol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428" y="5511097"/>
            <a:ext cx="282313" cy="26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croix en rouge symbole&quot;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65" b="99194" l="5006" r="99023">
                        <a14:foregroundMark x1="61416" y1="53065" x2="61416" y2="53065"/>
                        <a14:foregroundMark x1="60928" y1="52097" x2="60928" y2="52097"/>
                        <a14:backgroundMark x1="46520" y1="32903" x2="46520" y2="32903"/>
                        <a14:backgroundMark x1="38217" y1="26452" x2="38217" y2="26452"/>
                        <a14:backgroundMark x1="35165" y1="23226" x2="35165" y2="23226"/>
                        <a14:backgroundMark x1="29915" y1="17903" x2="29915" y2="17903"/>
                        <a14:backgroundMark x1="60562" y1="52419" x2="60562" y2="52419"/>
                        <a14:backgroundMark x1="61050" y1="53065" x2="61050" y2="53065"/>
                        <a14:backgroundMark x1="62393" y1="55161" x2="62393" y2="55161"/>
                        <a14:backgroundMark x1="69109" y1="77419" x2="69109" y2="774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349" y="4462122"/>
            <a:ext cx="339271" cy="2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RÃ©sultat de recherche d'images pour &quot;croix en rouge symbole&quot;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65" b="99194" l="5006" r="99023">
                        <a14:foregroundMark x1="61416" y1="53065" x2="61416" y2="53065"/>
                        <a14:foregroundMark x1="60928" y1="52097" x2="60928" y2="52097"/>
                        <a14:backgroundMark x1="46520" y1="32903" x2="46520" y2="32903"/>
                        <a14:backgroundMark x1="38217" y1="26452" x2="38217" y2="26452"/>
                        <a14:backgroundMark x1="35165" y1="23226" x2="35165" y2="23226"/>
                        <a14:backgroundMark x1="29915" y1="17903" x2="29915" y2="17903"/>
                        <a14:backgroundMark x1="60562" y1="52419" x2="60562" y2="52419"/>
                        <a14:backgroundMark x1="61050" y1="53065" x2="61050" y2="53065"/>
                        <a14:backgroundMark x1="62393" y1="55161" x2="62393" y2="55161"/>
                        <a14:backgroundMark x1="69109" y1="77419" x2="69109" y2="774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348" y="4092007"/>
            <a:ext cx="339271" cy="2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Ã©sultat de recherche d'images pour &quot;vu symbol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826" y="1926431"/>
            <a:ext cx="282313" cy="26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Ã©sultat de recherche d'images pour &quot;tilde symbol orang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826" y="3429000"/>
            <a:ext cx="274914" cy="14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RÃ©sultat de recherche d'images pour &quot;tilde symbol orang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527" y="3793671"/>
            <a:ext cx="274914" cy="14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 descr="RÃ©sultat de recherche d'images pour &quot;tilde symbol orang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527" y="5238750"/>
            <a:ext cx="274914" cy="14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096" y="1703381"/>
            <a:ext cx="1284605" cy="1135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31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421" y="238898"/>
            <a:ext cx="11714206" cy="63843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  <a:tileRect/>
          </a:gradFill>
          <a:ln w="57150" cap="flat" cmpd="sng">
            <a:gradFill>
              <a:gsLst>
                <a:gs pos="0">
                  <a:schemeClr val="tx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tx2">
                    <a:lumMod val="75000"/>
                    <a:lumOff val="25000"/>
                  </a:schemeClr>
                </a:gs>
              </a:gsLst>
              <a:lin ang="5400000" scaled="1"/>
            </a:gra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3074" name="Picture 2" descr="C:\Users\furstni\Desktop\schema ali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088" y="1336579"/>
            <a:ext cx="7688062" cy="508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132" y="293827"/>
            <a:ext cx="9875520" cy="1356360"/>
          </a:xfrm>
        </p:spPr>
        <p:txBody>
          <a:bodyPr/>
          <a:lstStyle/>
          <a:p>
            <a:pPr algn="ctr"/>
            <a:r>
              <a:rPr lang="fr-CH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Partie alimentation</a:t>
            </a:r>
            <a:endParaRPr lang="fr-CH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62985" y="407773"/>
            <a:ext cx="2529016" cy="403654"/>
          </a:xfrm>
          <a:prstGeom prst="rect">
            <a:avLst/>
          </a:prstGeom>
          <a:scene3d>
            <a:camera prst="orthographicFront">
              <a:rot lat="0" lon="0" rev="0"/>
            </a:camera>
            <a:lightRig rig="brightRoom" dir="t"/>
          </a:scene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smtClean="0"/>
              <a:t>Schéma</a:t>
            </a:r>
            <a:endParaRPr lang="fr-CH" sz="1600" dirty="0"/>
          </a:p>
        </p:txBody>
      </p:sp>
      <p:pic>
        <p:nvPicPr>
          <p:cNvPr id="5" name="Picture 2" descr="C:\Users\furstni\Desktop\2ad0abcf3556a7b6044d632249d4a4d6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846" y="255191"/>
            <a:ext cx="716816" cy="71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01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421" y="238898"/>
            <a:ext cx="11714206" cy="63843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  <a:tileRect/>
          </a:gradFill>
          <a:ln w="57150" cap="flat" cmpd="sng">
            <a:gradFill>
              <a:gsLst>
                <a:gs pos="0">
                  <a:schemeClr val="tx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tx2">
                    <a:lumMod val="75000"/>
                    <a:lumOff val="25000"/>
                  </a:schemeClr>
                </a:gs>
              </a:gsLst>
              <a:lin ang="5400000" scaled="1"/>
            </a:gra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132" y="293827"/>
            <a:ext cx="9875520" cy="1356360"/>
          </a:xfrm>
        </p:spPr>
        <p:txBody>
          <a:bodyPr/>
          <a:lstStyle/>
          <a:p>
            <a:pPr algn="ctr"/>
            <a:r>
              <a:rPr lang="fr-CH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Partie Logique</a:t>
            </a:r>
            <a:endParaRPr lang="fr-CH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62985" y="407773"/>
            <a:ext cx="2529016" cy="403654"/>
          </a:xfrm>
          <a:prstGeom prst="rect">
            <a:avLst/>
          </a:prstGeom>
          <a:scene3d>
            <a:camera prst="orthographicFront">
              <a:rot lat="0" lon="0" rev="0"/>
            </a:camera>
            <a:lightRig rig="brightRoom" dir="t"/>
          </a:scene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smtClean="0"/>
              <a:t>Schéma</a:t>
            </a:r>
            <a:endParaRPr lang="fr-CH" sz="1600" dirty="0"/>
          </a:p>
        </p:txBody>
      </p:sp>
      <p:pic>
        <p:nvPicPr>
          <p:cNvPr id="5" name="Picture 2" descr="C:\Users\furstni\Desktop\2ad0abcf3556a7b6044d632249d4a4d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846" y="255191"/>
            <a:ext cx="716816" cy="71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furstni\Desktop\schema 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8" y="1397246"/>
            <a:ext cx="7501632" cy="497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07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421" y="238898"/>
            <a:ext cx="11714206" cy="63843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  <a:tileRect/>
          </a:gradFill>
          <a:ln w="57150" cap="flat" cmpd="sng">
            <a:gradFill>
              <a:gsLst>
                <a:gs pos="0">
                  <a:schemeClr val="tx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tx2">
                    <a:lumMod val="75000"/>
                    <a:lumOff val="25000"/>
                  </a:schemeClr>
                </a:gs>
              </a:gsLst>
              <a:lin ang="5400000" scaled="1"/>
            </a:gra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18" y="613599"/>
            <a:ext cx="9875520" cy="1356360"/>
          </a:xfrm>
        </p:spPr>
        <p:txBody>
          <a:bodyPr/>
          <a:lstStyle/>
          <a:p>
            <a:r>
              <a:rPr lang="fr-CH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Placement</a:t>
            </a:r>
            <a:endParaRPr lang="fr-CH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62985" y="407773"/>
            <a:ext cx="2529016" cy="403654"/>
          </a:xfrm>
          <a:prstGeom prst="rect">
            <a:avLst/>
          </a:prstGeom>
          <a:scene3d>
            <a:camera prst="orthographicFront">
              <a:rot lat="0" lon="0" rev="0"/>
            </a:camera>
            <a:lightRig rig="brightRoom" dir="t"/>
          </a:scene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smtClean="0"/>
              <a:t>PCB</a:t>
            </a:r>
            <a:endParaRPr lang="fr-CH" sz="1600" dirty="0"/>
          </a:p>
        </p:txBody>
      </p:sp>
      <p:pic>
        <p:nvPicPr>
          <p:cNvPr id="5" name="Picture 2" descr="C:\Users\furstni\Desktop\2ad0abcf3556a7b6044d632249d4a4d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846" y="255191"/>
            <a:ext cx="716816" cy="71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195" y="1699485"/>
            <a:ext cx="6076950" cy="450659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" name="Espace réservé du contenu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9573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421" y="238898"/>
            <a:ext cx="11714206" cy="63843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  <a:tileRect/>
          </a:gradFill>
          <a:ln w="57150" cap="flat" cmpd="sng">
            <a:gradFill>
              <a:gsLst>
                <a:gs pos="0">
                  <a:schemeClr val="tx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tx2">
                    <a:lumMod val="75000"/>
                    <a:lumOff val="25000"/>
                  </a:schemeClr>
                </a:gs>
              </a:gsLst>
              <a:lin ang="5400000" scaled="1"/>
            </a:gra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18" y="613599"/>
            <a:ext cx="9875520" cy="1356360"/>
          </a:xfrm>
        </p:spPr>
        <p:txBody>
          <a:bodyPr/>
          <a:lstStyle/>
          <a:p>
            <a:r>
              <a:rPr lang="fr-CH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Routage</a:t>
            </a:r>
            <a:endParaRPr lang="fr-CH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62985" y="407773"/>
            <a:ext cx="2529016" cy="403654"/>
          </a:xfrm>
          <a:prstGeom prst="rect">
            <a:avLst/>
          </a:prstGeom>
          <a:scene3d>
            <a:camera prst="orthographicFront">
              <a:rot lat="0" lon="0" rev="0"/>
            </a:camera>
            <a:lightRig rig="brightRoom" dir="t"/>
          </a:scene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smtClean="0"/>
              <a:t>PCB</a:t>
            </a:r>
            <a:endParaRPr lang="fr-CH" sz="1600" dirty="0"/>
          </a:p>
        </p:txBody>
      </p:sp>
      <p:pic>
        <p:nvPicPr>
          <p:cNvPr id="5" name="Picture 2" descr="C:\Users\furstni\Desktop\2ad0abcf3556a7b6044d632249d4a4d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846" y="255191"/>
            <a:ext cx="716816" cy="71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8" name="Imag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41" y="2853519"/>
            <a:ext cx="3088558" cy="26595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Image 8" descr="https://lh6.googleusercontent.com/DObqE6qYRPyXNiiVXfj23xu5qrUbqgzPp_MV-dXsicCa_Dywqp0hw49q3oJbBxxlkngB3IszXc5BT0tQ_LADQSrgM65BfxpFZVqonEk3Ey1FtPq1FKdTT_c70gFXxTsKqXBF6li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289" y="2698160"/>
            <a:ext cx="3830356" cy="29702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627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421" y="238898"/>
            <a:ext cx="11714206" cy="63843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  <a:tileRect/>
          </a:gradFill>
          <a:ln w="57150" cap="flat" cmpd="sng">
            <a:gradFill>
              <a:gsLst>
                <a:gs pos="0">
                  <a:schemeClr val="tx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tx2">
                    <a:lumMod val="75000"/>
                    <a:lumOff val="25000"/>
                  </a:schemeClr>
                </a:gs>
              </a:gsLst>
              <a:lin ang="5400000" scaled="1"/>
            </a:gra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18" y="613599"/>
            <a:ext cx="9875520" cy="1356360"/>
          </a:xfrm>
        </p:spPr>
        <p:txBody>
          <a:bodyPr/>
          <a:lstStyle/>
          <a:p>
            <a:r>
              <a:rPr lang="fr-CH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Problèmes</a:t>
            </a:r>
            <a:endParaRPr lang="fr-CH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62985" y="407773"/>
            <a:ext cx="2529016" cy="403654"/>
          </a:xfrm>
          <a:prstGeom prst="rect">
            <a:avLst/>
          </a:prstGeom>
          <a:scene3d>
            <a:camera prst="orthographicFront">
              <a:rot lat="0" lon="0" rev="0"/>
            </a:camera>
            <a:lightRig rig="brightRoom" dir="t"/>
          </a:scene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smtClean="0"/>
              <a:t>PCB</a:t>
            </a:r>
            <a:endParaRPr lang="fr-CH" sz="1600" dirty="0"/>
          </a:p>
        </p:txBody>
      </p:sp>
      <p:pic>
        <p:nvPicPr>
          <p:cNvPr id="5" name="Picture 2" descr="C:\Users\furstni\Desktop\2ad0abcf3556a7b6044d632249d4a4d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846" y="255191"/>
            <a:ext cx="716816" cy="71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e 9"/>
          <p:cNvGrpSpPr/>
          <p:nvPr/>
        </p:nvGrpSpPr>
        <p:grpSpPr>
          <a:xfrm>
            <a:off x="3513877" y="2244941"/>
            <a:ext cx="5131293" cy="3364635"/>
            <a:chOff x="0" y="32810"/>
            <a:chExt cx="2816088" cy="2152019"/>
          </a:xfrm>
        </p:grpSpPr>
        <p:pic>
          <p:nvPicPr>
            <p:cNvPr id="12" name="Image 11" descr="https://lh3.googleusercontent.com/VdufnWOz0wzsD0Alhpq12Hhyjadg-UlaYKylOgVmKgDBgKyQ5YN21JN9G5GKNRG-rFEEneMi98RiP9Z45FtCARUN8rawOC28PinfsJAkBEtvE3LsdbdNnssL8d7xK0ILkAoWNoaQ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2814"/>
              <a:ext cx="1235075" cy="215201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8297" y="32810"/>
              <a:ext cx="1547791" cy="215130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14" name="Groupe 13"/>
          <p:cNvGrpSpPr/>
          <p:nvPr/>
        </p:nvGrpSpPr>
        <p:grpSpPr>
          <a:xfrm>
            <a:off x="2566912" y="1912402"/>
            <a:ext cx="7006934" cy="2661495"/>
            <a:chOff x="0" y="0"/>
            <a:chExt cx="5085931" cy="1936750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5291" y="0"/>
              <a:ext cx="2580640" cy="193675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436495" cy="193421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pic>
        <p:nvPicPr>
          <p:cNvPr id="17" name="Image 16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57" y="4724817"/>
            <a:ext cx="7421731" cy="1406565"/>
          </a:xfrm>
          <a:prstGeom prst="rect">
            <a:avLst/>
          </a:prstGeom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190" y="2122315"/>
            <a:ext cx="6150567" cy="348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lipse 2"/>
          <p:cNvSpPr/>
          <p:nvPr/>
        </p:nvSpPr>
        <p:spPr>
          <a:xfrm>
            <a:off x="3718064" y="3431060"/>
            <a:ext cx="731426" cy="13849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/>
          <p:cNvSpPr/>
          <p:nvPr/>
        </p:nvSpPr>
        <p:spPr>
          <a:xfrm>
            <a:off x="7616840" y="3390048"/>
            <a:ext cx="731426" cy="13849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/>
          <p:cNvSpPr/>
          <p:nvPr/>
        </p:nvSpPr>
        <p:spPr>
          <a:xfrm>
            <a:off x="6810950" y="4082506"/>
            <a:ext cx="731426" cy="8403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4461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Basis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2942</TotalTime>
  <Words>102</Words>
  <Application>Microsoft Office PowerPoint</Application>
  <PresentationFormat>Personnalisé</PresentationFormat>
  <Paragraphs>58</Paragraphs>
  <Slides>18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19" baseType="lpstr">
      <vt:lpstr>Basis</vt:lpstr>
      <vt:lpstr>Totem lumineux</vt:lpstr>
      <vt:lpstr>Joyeux anniversaire Erwan</vt:lpstr>
      <vt:lpstr>Sommaire:</vt:lpstr>
      <vt:lpstr>Cahier des charges</vt:lpstr>
      <vt:lpstr>Partie alimentation</vt:lpstr>
      <vt:lpstr>Partie Logique</vt:lpstr>
      <vt:lpstr>Placement</vt:lpstr>
      <vt:lpstr>Routage</vt:lpstr>
      <vt:lpstr>Problèmes</vt:lpstr>
      <vt:lpstr>Matrices</vt:lpstr>
      <vt:lpstr>LEDs et communication</vt:lpstr>
      <vt:lpstr>Fonctions LEDs</vt:lpstr>
      <vt:lpstr>Fonctions texte</vt:lpstr>
      <vt:lpstr>Boitier</vt:lpstr>
      <vt:lpstr>Fonctionnalité:</vt:lpstr>
      <vt:lpstr>Consommation</vt:lpstr>
      <vt:lpstr>Conclusion</vt:lpstr>
      <vt:lpstr>Question?</vt:lpstr>
    </vt:vector>
  </TitlesOfParts>
  <Company>EM Microelectronic-Marin SA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de stage</dc:title>
  <dc:creator>Fürst, Nicolas</dc:creator>
  <cp:lastModifiedBy>Fürst Nicolas</cp:lastModifiedBy>
  <cp:revision>125</cp:revision>
  <dcterms:created xsi:type="dcterms:W3CDTF">2018-11-05T12:07:52Z</dcterms:created>
  <dcterms:modified xsi:type="dcterms:W3CDTF">2019-07-02T06:14:36Z</dcterms:modified>
</cp:coreProperties>
</file>